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wmf" ContentType="image/x-wmf"/>
  <Override PartName="/ppt/media/image2.wmf" ContentType="image/x-wmf"/>
  <Override PartName="/ppt/media/image3.wmf" ContentType="image/x-wmf"/>
  <Override PartName="/ppt/media/image4.jpeg" ContentType="image/jpeg"/>
  <Override PartName="/ppt/media/image5.wmf" ContentType="image/x-wmf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269640" y="391248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6670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31712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60728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/>
          </p:nvPr>
        </p:nvSpPr>
        <p:spPr>
          <a:xfrm>
            <a:off x="2696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/>
          </p:nvPr>
        </p:nvSpPr>
        <p:spPr>
          <a:xfrm>
            <a:off x="31712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/>
          </p:nvPr>
        </p:nvSpPr>
        <p:spPr>
          <a:xfrm>
            <a:off x="60728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3066120" y="95400"/>
            <a:ext cx="5784840" cy="39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46670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269640" y="391248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6670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31712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72840" y="123084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2696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/>
          </p:nvPr>
        </p:nvSpPr>
        <p:spPr>
          <a:xfrm>
            <a:off x="31712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/>
          </p:nvPr>
        </p:nvSpPr>
        <p:spPr>
          <a:xfrm>
            <a:off x="6072840" y="3912480"/>
            <a:ext cx="276300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3066120" y="95400"/>
            <a:ext cx="5784840" cy="39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51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667040" y="391248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67040" y="1230840"/>
            <a:ext cx="41875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269640" y="3912480"/>
            <a:ext cx="8581320" cy="244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image" Target="../media/image4.jpeg"/><Relationship Id="rId6" Type="http://schemas.openxmlformats.org/officeDocument/2006/relationships/image" Target="../media/image5.wmf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0"/>
          <p:cNvSpPr/>
          <p:nvPr/>
        </p:nvSpPr>
        <p:spPr>
          <a:xfrm flipH="1">
            <a:off x="8980560" y="149400"/>
            <a:ext cx="174240" cy="704520"/>
          </a:xfrm>
          <a:prstGeom prst="rect">
            <a:avLst/>
          </a:prstGeom>
          <a:solidFill>
            <a:srgbClr val="871829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ＭＳ Ｐゴシック"/>
            </a:endParaRPr>
          </a:p>
        </p:txBody>
      </p:sp>
      <p:sp>
        <p:nvSpPr>
          <p:cNvPr id="1" name="Rectangle 12"/>
          <p:cNvSpPr/>
          <p:nvPr/>
        </p:nvSpPr>
        <p:spPr>
          <a:xfrm>
            <a:off x="0" y="6573960"/>
            <a:ext cx="9154800" cy="290160"/>
          </a:xfrm>
          <a:prstGeom prst="rect">
            <a:avLst/>
          </a:prstGeom>
          <a:solidFill>
            <a:srgbClr val="871829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chemeClr val="lt1"/>
                </a:solidFill>
                <a:latin typeface="Arial"/>
                <a:ea typeface="ＭＳ Ｐゴシック"/>
              </a:rPr>
              <a:t>     </a:t>
            </a:r>
            <a:r>
              <a:rPr b="0" lang="hu-HU" sz="1000" spc="-1" strike="noStrike">
                <a:solidFill>
                  <a:schemeClr val="lt1"/>
                </a:solidFill>
                <a:latin typeface="Arial"/>
                <a:ea typeface="ＭＳ Ｐゴシック"/>
              </a:rPr>
              <a:t>© Hálózati Rendszerek és Szolgáltatások Tanszék  </a:t>
            </a: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Picture 1" descr=""/>
          <p:cNvPicPr/>
          <p:nvPr/>
        </p:nvPicPr>
        <p:blipFill>
          <a:blip r:embed="rId2"/>
          <a:stretch/>
        </p:blipFill>
        <p:spPr>
          <a:xfrm>
            <a:off x="220680" y="149400"/>
            <a:ext cx="1191960" cy="70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3"/>
          <a:stretch/>
        </p:blipFill>
        <p:spPr>
          <a:xfrm>
            <a:off x="174600" y="896760"/>
            <a:ext cx="1257120" cy="1663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4" descr=""/>
          <p:cNvPicPr/>
          <p:nvPr/>
        </p:nvPicPr>
        <p:blipFill>
          <a:blip r:embed="rId4"/>
          <a:stretch/>
        </p:blipFill>
        <p:spPr>
          <a:xfrm>
            <a:off x="1311120" y="509760"/>
            <a:ext cx="1415520" cy="344160"/>
          </a:xfrm>
          <a:prstGeom prst="rect">
            <a:avLst/>
          </a:prstGeom>
          <a:ln w="0">
            <a:noFill/>
          </a:ln>
        </p:spPr>
      </p:pic>
      <p:cxnSp>
        <p:nvCxnSpPr>
          <p:cNvPr id="5" name="Straight Connector 3"/>
          <p:cNvCxnSpPr/>
          <p:nvPr/>
        </p:nvCxnSpPr>
        <p:spPr>
          <a:xfrm flipV="1">
            <a:off x="1363320" y="1014120"/>
            <a:ext cx="7791840" cy="3600"/>
          </a:xfrm>
          <a:prstGeom prst="straightConnector1">
            <a:avLst/>
          </a:prstGeom>
          <a:ln w="9525">
            <a:solidFill>
              <a:srgbClr val="ffffff">
                <a:lumMod val="75000"/>
              </a:srgbClr>
            </a:solidFill>
            <a:round/>
          </a:ln>
        </p:spPr>
      </p:cxnSp>
      <p:sp>
        <p:nvSpPr>
          <p:cNvPr id="6" name="TextBox 9"/>
          <p:cNvSpPr/>
          <p:nvPr/>
        </p:nvSpPr>
        <p:spPr>
          <a:xfrm>
            <a:off x="8394840" y="6595920"/>
            <a:ext cx="75420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AE887E37-976B-4241-97E3-BF7DECFEF80C}" type="slidenum"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9" descr=""/>
          <p:cNvPicPr/>
          <p:nvPr/>
        </p:nvPicPr>
        <p:blipFill>
          <a:blip r:embed="rId5"/>
          <a:stretch/>
        </p:blipFill>
        <p:spPr>
          <a:xfrm>
            <a:off x="-12600" y="-12600"/>
            <a:ext cx="9169200" cy="2925360"/>
          </a:xfrm>
          <a:prstGeom prst="rect">
            <a:avLst/>
          </a:prstGeom>
          <a:ln w="0">
            <a:noFill/>
          </a:ln>
        </p:spPr>
      </p:pic>
      <p:pic>
        <p:nvPicPr>
          <p:cNvPr id="8" name="Picture 8" descr=""/>
          <p:cNvPicPr/>
          <p:nvPr/>
        </p:nvPicPr>
        <p:blipFill>
          <a:blip r:embed="rId6"/>
          <a:stretch/>
        </p:blipFill>
        <p:spPr>
          <a:xfrm>
            <a:off x="776160" y="574560"/>
            <a:ext cx="6095520" cy="1771200"/>
          </a:xfrm>
          <a:prstGeom prst="rect">
            <a:avLst/>
          </a:prstGeom>
          <a:ln w="0">
            <a:noFill/>
          </a:ln>
        </p:spPr>
      </p:pic>
      <p:sp>
        <p:nvSpPr>
          <p:cNvPr id="9" name="Rectangle 15"/>
          <p:cNvSpPr/>
          <p:nvPr/>
        </p:nvSpPr>
        <p:spPr>
          <a:xfrm>
            <a:off x="8748720" y="574560"/>
            <a:ext cx="407520" cy="1674360"/>
          </a:xfrm>
          <a:prstGeom prst="rect">
            <a:avLst/>
          </a:prstGeom>
          <a:solidFill>
            <a:srgbClr val="871829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Arial"/>
              <a:ea typeface="ＭＳ Ｐゴシック"/>
            </a:endParaRPr>
          </a:p>
        </p:txBody>
      </p:sp>
      <p:cxnSp>
        <p:nvCxnSpPr>
          <p:cNvPr id="10" name="Straight Connector 16"/>
          <p:cNvCxnSpPr/>
          <p:nvPr/>
        </p:nvCxnSpPr>
        <p:spPr>
          <a:xfrm flipV="1">
            <a:off x="776160" y="2912760"/>
            <a:ext cx="7972560" cy="3600"/>
          </a:xfrm>
          <a:prstGeom prst="straightConnector1">
            <a:avLst/>
          </a:prstGeom>
          <a:ln w="9525">
            <a:solidFill>
              <a:srgbClr val="ffffff">
                <a:lumMod val="75000"/>
              </a:srgbClr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776160" y="3083040"/>
            <a:ext cx="6552720" cy="93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hu-HU" sz="2800" spc="-1" strike="noStrike">
                <a:solidFill>
                  <a:srgbClr val="b41020"/>
                </a:solidFill>
                <a:latin typeface="Arial"/>
                <a:ea typeface="ＭＳ Ｐゴシック"/>
              </a:rPr>
              <a:t>AZ ELŐADÁS CÍME EGY SORBAN </a:t>
            </a:r>
            <a:r>
              <a:rPr b="1" lang="hu-HU" sz="2800" spc="-1" strike="noStrike">
                <a:solidFill>
                  <a:srgbClr val="b41020"/>
                </a:solidFill>
                <a:latin typeface="Arial"/>
                <a:ea typeface="ＭＳ Ｐゴシック"/>
              </a:rPr>
              <a:t>VAGY AKÁR KETTŐBEN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76160" y="4203000"/>
            <a:ext cx="6552720" cy="97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hu-HU" sz="2200" spc="-1" strike="noStrike">
                <a:solidFill>
                  <a:srgbClr val="777679"/>
                </a:solidFill>
                <a:latin typeface="Arial"/>
                <a:ea typeface="ＭＳ Ｐゴシック"/>
              </a:rPr>
              <a:t>Az előadás alcíme, rövid leírása</a:t>
            </a:r>
            <a:endParaRPr b="0" lang="en-US" sz="22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76160" y="5316120"/>
            <a:ext cx="6552720" cy="36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hu-HU" sz="2000" spc="-1" strike="noStrike">
                <a:solidFill>
                  <a:srgbClr val="871829"/>
                </a:solidFill>
                <a:latin typeface="Arial"/>
                <a:ea typeface="ＭＳ Ｐゴシック"/>
              </a:rPr>
              <a:t>Szerző Vezetéknév Név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76160" y="5779080"/>
            <a:ext cx="6552720" cy="79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262626"/>
                </a:solidFill>
                <a:latin typeface="Arial"/>
                <a:ea typeface="ＭＳ Ｐゴシック"/>
              </a:rPr>
              <a:t>BME Hálózati Rendszerek és </a:t>
            </a:r>
            <a:r>
              <a:rPr b="0" lang="hu-HU" sz="2000" spc="-1" strike="noStrike">
                <a:solidFill>
                  <a:srgbClr val="262626"/>
                </a:solidFill>
                <a:latin typeface="Arial"/>
                <a:ea typeface="ＭＳ Ｐゴシック"/>
              </a:rPr>
              <a:t>Szolgáltatások Tanszék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262626"/>
                </a:solidFill>
                <a:latin typeface="Arial"/>
                <a:ea typeface="ＭＳ Ｐゴシック"/>
              </a:rPr>
              <a:t>mailcíme@hit.bme.hu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5" name="Kép 34" descr="muegyetem"/>
          <p:cNvPicPr/>
          <p:nvPr/>
        </p:nvPicPr>
        <p:blipFill>
          <a:blip r:embed="rId7"/>
          <a:stretch/>
        </p:blipFill>
        <p:spPr>
          <a:xfrm>
            <a:off x="7552440" y="5978520"/>
            <a:ext cx="1399680" cy="391680"/>
          </a:xfrm>
          <a:prstGeom prst="rect">
            <a:avLst/>
          </a:prstGeom>
          <a:ln w="0">
            <a:noFill/>
          </a:ln>
        </p:spPr>
      </p:pic>
      <p:sp>
        <p:nvSpPr>
          <p:cNvPr id="16" name="Szövegdoboz 1"/>
          <p:cNvSpPr/>
          <p:nvPr/>
        </p:nvSpPr>
        <p:spPr>
          <a:xfrm>
            <a:off x="7552440" y="5316120"/>
            <a:ext cx="1399680" cy="576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Budapest, </a:t>
            </a:r>
            <a:br>
              <a:rPr sz="1600"/>
            </a:br>
            <a:fld id="{802E0E69-7C34-4135-B270-C2A1FC1E5CB0}" type="datetime1">
              <a:rPr b="0" lang="hu-HU" sz="16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2024.01.29.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2400" spc="-1" strike="noStrike">
                <a:solidFill>
                  <a:srgbClr val="9cbb2c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0"/>
          <p:cNvSpPr/>
          <p:nvPr/>
        </p:nvSpPr>
        <p:spPr>
          <a:xfrm flipH="1">
            <a:off x="8980560" y="149400"/>
            <a:ext cx="174240" cy="704520"/>
          </a:xfrm>
          <a:prstGeom prst="rect">
            <a:avLst/>
          </a:prstGeom>
          <a:solidFill>
            <a:srgbClr val="871829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ＭＳ Ｐゴシック"/>
            </a:endParaRPr>
          </a:p>
        </p:txBody>
      </p:sp>
      <p:sp>
        <p:nvSpPr>
          <p:cNvPr id="55" name="Rectangle 12"/>
          <p:cNvSpPr/>
          <p:nvPr/>
        </p:nvSpPr>
        <p:spPr>
          <a:xfrm>
            <a:off x="0" y="6573960"/>
            <a:ext cx="9154800" cy="290160"/>
          </a:xfrm>
          <a:prstGeom prst="rect">
            <a:avLst/>
          </a:prstGeom>
          <a:solidFill>
            <a:srgbClr val="871829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chemeClr val="lt1"/>
                </a:solidFill>
                <a:latin typeface="Arial"/>
                <a:ea typeface="ＭＳ Ｐゴシック"/>
              </a:rPr>
              <a:t>     </a:t>
            </a:r>
            <a:r>
              <a:rPr b="0" lang="hu-HU" sz="1000" spc="-1" strike="noStrike">
                <a:solidFill>
                  <a:schemeClr val="lt1"/>
                </a:solidFill>
                <a:latin typeface="Arial"/>
                <a:ea typeface="ＭＳ Ｐゴシック"/>
              </a:rPr>
              <a:t>© Hálózati Rendszerek és Szolgáltatások Tanszék  </a:t>
            </a: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Picture 1" descr=""/>
          <p:cNvPicPr/>
          <p:nvPr/>
        </p:nvPicPr>
        <p:blipFill>
          <a:blip r:embed="rId2"/>
          <a:stretch/>
        </p:blipFill>
        <p:spPr>
          <a:xfrm>
            <a:off x="220680" y="149400"/>
            <a:ext cx="1191960" cy="70776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" descr=""/>
          <p:cNvPicPr/>
          <p:nvPr/>
        </p:nvPicPr>
        <p:blipFill>
          <a:blip r:embed="rId3"/>
          <a:stretch/>
        </p:blipFill>
        <p:spPr>
          <a:xfrm>
            <a:off x="174600" y="896760"/>
            <a:ext cx="1257120" cy="16632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4" descr=""/>
          <p:cNvPicPr/>
          <p:nvPr/>
        </p:nvPicPr>
        <p:blipFill>
          <a:blip r:embed="rId4"/>
          <a:stretch/>
        </p:blipFill>
        <p:spPr>
          <a:xfrm>
            <a:off x="1311120" y="509760"/>
            <a:ext cx="1415520" cy="344160"/>
          </a:xfrm>
          <a:prstGeom prst="rect">
            <a:avLst/>
          </a:prstGeom>
          <a:ln w="0">
            <a:noFill/>
          </a:ln>
        </p:spPr>
      </p:pic>
      <p:cxnSp>
        <p:nvCxnSpPr>
          <p:cNvPr id="59" name="Straight Connector 3"/>
          <p:cNvCxnSpPr/>
          <p:nvPr/>
        </p:nvCxnSpPr>
        <p:spPr>
          <a:xfrm flipV="1">
            <a:off x="1363320" y="1014120"/>
            <a:ext cx="7791840" cy="3600"/>
          </a:xfrm>
          <a:prstGeom prst="straightConnector1">
            <a:avLst/>
          </a:prstGeom>
          <a:ln w="9525">
            <a:solidFill>
              <a:srgbClr val="ffffff">
                <a:lumMod val="75000"/>
              </a:srgbClr>
            </a:solidFill>
            <a:round/>
          </a:ln>
        </p:spPr>
      </p:cxnSp>
      <p:sp>
        <p:nvSpPr>
          <p:cNvPr id="60" name="TextBox 9"/>
          <p:cNvSpPr/>
          <p:nvPr/>
        </p:nvSpPr>
        <p:spPr>
          <a:xfrm>
            <a:off x="8394840" y="6595920"/>
            <a:ext cx="75420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518EE8F9-C9FB-4FB1-AE18-28EFF3066AF8}" type="slidenum"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A FÓLIA CÍME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Edit Master text styles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hu-HU" sz="24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Second level</a:t>
            </a:r>
            <a:endParaRPr b="0" lang="en-US" sz="2400" spc="-1" strike="noStrike">
              <a:solidFill>
                <a:srgbClr val="9cbb2c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Third level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hu-HU" sz="1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Fourth level</a:t>
            </a:r>
            <a:endParaRPr b="0" lang="en-US" sz="1800" spc="-1" strike="noStrike">
              <a:solidFill>
                <a:srgbClr val="9cbb2c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hu-HU" sz="1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Fifth level</a:t>
            </a:r>
            <a:endParaRPr b="0" lang="en-US" sz="1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776160" y="3083040"/>
            <a:ext cx="6552720" cy="93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hu-HU" sz="2800" spc="-1" strike="noStrike">
                <a:solidFill>
                  <a:srgbClr val="b41020"/>
                </a:solidFill>
                <a:latin typeface="Arial"/>
                <a:ea typeface="ＭＳ Ｐゴシック"/>
              </a:rPr>
              <a:t>Informatikai rendszerek és hálózati eszközök automatizált felügyelete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76160" y="5316120"/>
            <a:ext cx="6552720" cy="36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hu-HU" sz="2000" spc="-1" strike="noStrike">
                <a:solidFill>
                  <a:srgbClr val="871829"/>
                </a:solidFill>
                <a:latin typeface="Arial"/>
                <a:ea typeface="ＭＳ Ｐゴシック"/>
              </a:rPr>
              <a:t>Kozák Miklós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776160" y="5779080"/>
            <a:ext cx="6552720" cy="79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262626"/>
                </a:solidFill>
                <a:latin typeface="Arial"/>
                <a:ea typeface="ＭＳ Ｐゴシック"/>
              </a:rPr>
              <a:t>BME Hálózati Rendszerek és Szolgáltatások Tanszék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262626"/>
                </a:solidFill>
                <a:latin typeface="Arial"/>
                <a:ea typeface="ＭＳ Ｐゴシック"/>
              </a:rPr>
              <a:t>miklos.kozak@kszk.bme.hu</a:t>
            </a:r>
            <a:endParaRPr b="0" lang="en-US" sz="20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Monitoring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4840" y="1415880"/>
            <a:ext cx="9143640" cy="409716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LOGGYŰJTÉS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rcRect l="0" t="0" r="0" b="35374"/>
          <a:stretch/>
        </p:blipFill>
        <p:spPr>
          <a:xfrm>
            <a:off x="457200" y="1143000"/>
            <a:ext cx="8229600" cy="538596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ALERTING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6640" y="2969280"/>
            <a:ext cx="8708760" cy="160272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Eredmények, értékelés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Metrikák gyűjtése: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Logok gyűjtése: félig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Hatékony hosszú távú tárolás: félig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Problémák észlelése, alerting: félig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Meta-monitoring: lehetséges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Könnyű használhatóság: (félig)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Testre szabhatóság: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Autentikáció AuthSCH-n keresztül: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Vizualizáció: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Biztonság: sikeres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kérdések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Hogyan nyomhatóak el rendszeres téves riasztások?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Lát-e lehetőséget jövőbeli kritikus események előre jelzésére korábbi adatok alapján, esetleg gépi tanulás segítségével?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További kérdések?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1094760"/>
            <a:ext cx="9144000" cy="553464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BEVEZETÉS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Monitoring rendszerek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Miben segít egy ilyen nekünk?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Kollégiumi Számítástechnikai Kör (KSZK)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Schönherz Zoltán Kollégium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Kb. 20 aktív tag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5099040" y="3323880"/>
            <a:ext cx="3041280" cy="304128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Korábbi megoldások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Nagios / Icinga (2009(?) - 2015)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Monolitikus, elavult, zajos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Zabbix (2015 - 2019)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Monolitikus, magas HW követelmények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Prometheus (2019 - 2021)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Modern megoldás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Egyedi, bonyolult integráció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</a:pP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Követelmények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Metrikák és logok gyűjtése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Hatékony hosszú távú tárolás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Problémák észlelése, alerting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Meta-monitoring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Könnyű használhatóság, testre szabhatóság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Autentikáció AuthSCH-n keresztül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Vizualizáció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Biztonság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Elérhető Technológiák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Alerting, monitorozás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Prometheus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VictoriaMetrics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Loggyűjtés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ELK Stack (Elastic - Logstash - Kibana)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Loki + Promtail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Vizualizáció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Grafana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RENDSZER architektúra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Kubernetes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VictoriaMetrics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VMAgent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VMSingle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VMAlert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VMAlertmanager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Promtail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Loki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Grafana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RENDSZER architektúra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29760" y="2135880"/>
            <a:ext cx="8534160" cy="265716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implementáció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269640" y="1230840"/>
            <a:ext cx="8581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Hardver: HP Proliant dl360e gen8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2x8 mag CPU, 32GB RAM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2x120GB SSD + 2x1TB HDD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OS: Rocky Linux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RHEL alapú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Kubernetes: k3s, helm chartok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Automation: Ansible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chemeClr val="accent1"/>
                </a:solidFill>
                <a:latin typeface="Arial"/>
                <a:ea typeface="ＭＳ Ｐゴシック"/>
              </a:rPr>
              <a:t>CI/CD: GitLab</a:t>
            </a:r>
            <a:endParaRPr b="0" lang="en-US" sz="2800" spc="-1" strike="noStrike">
              <a:solidFill>
                <a:srgbClr val="9cbb2c"/>
              </a:solidFill>
              <a:latin typeface="Arial"/>
            </a:endParaRPr>
          </a:p>
        </p:txBody>
      </p:sp>
    </p:spTree>
  </p:cSld>
  <p:transition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066120" y="95400"/>
            <a:ext cx="5784840" cy="8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hu-HU" sz="2600" spc="-1" strike="noStrike" cap="all">
                <a:solidFill>
                  <a:srgbClr val="871829"/>
                </a:solidFill>
                <a:latin typeface="Arial"/>
                <a:ea typeface="ＭＳ Ｐゴシック"/>
              </a:rPr>
              <a:t>CI/CD példa</a:t>
            </a:r>
            <a:endParaRPr b="0" lang="en-US" sz="2600" spc="-1" strike="noStrike">
              <a:solidFill>
                <a:srgbClr val="9cbb2c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153880" y="1986480"/>
            <a:ext cx="4885920" cy="2790360"/>
          </a:xfrm>
          <a:prstGeom prst="rect">
            <a:avLst/>
          </a:prstGeom>
          <a:ln w="0">
            <a:noFill/>
          </a:ln>
        </p:spPr>
      </p:pic>
    </p:spTree>
  </p:cSld>
  <p:transition>
    <p:push dir="u"/>
  </p:transition>
</p:sld>
</file>

<file path=ppt/theme/theme1.xml><?xml version="1.0" encoding="utf-8"?>
<a:theme xmlns:a="http://schemas.openxmlformats.org/drawingml/2006/main" name="HIT template 4 3tmpl - FIN-HU">
  <a:themeElements>
    <a:clrScheme name="MaxiMizeR">
      <a:dk1>
        <a:srgbClr val="9cbb2c"/>
      </a:dk1>
      <a:lt1>
        <a:srgbClr val="ffffff"/>
      </a:lt1>
      <a:dk2>
        <a:srgbClr val="234c46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c46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Application>LibreOffice/7.5.9.2$Linux_X86_64 LibreOffice_project/50$Build-2</Application>
  <AppVersion>15.0000</AppVersion>
  <Words>13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2017-10-02T12:00:02Z</dcterms:created>
  <dc:creator>gabor</dc:creator>
  <dc:description/>
  <dc:language>en-US</dc:language>
  <cp:lastModifiedBy/>
  <cp:lastPrinted>2017-02-26T16:06:22Z</cp:lastPrinted>
  <dcterms:modified xsi:type="dcterms:W3CDTF">2024-01-29T00:50:55Z</dcterms:modified>
  <cp:revision>95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Diavetítés a képernyőre (4:3 oldalarány)</vt:lpwstr>
  </property>
  <property fmtid="{D5CDD505-2E9C-101B-9397-08002B2CF9AE}" pid="3" name="Slides">
    <vt:i4>1</vt:i4>
  </property>
</Properties>
</file>